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56" r:id="rId2"/>
    <p:sldId id="311" r:id="rId3"/>
    <p:sldId id="312" r:id="rId4"/>
    <p:sldId id="319" r:id="rId5"/>
    <p:sldId id="330" r:id="rId6"/>
    <p:sldId id="293" r:id="rId7"/>
    <p:sldId id="316" r:id="rId8"/>
    <p:sldId id="329" r:id="rId9"/>
    <p:sldId id="315" r:id="rId10"/>
    <p:sldId id="317" r:id="rId11"/>
    <p:sldId id="331" r:id="rId12"/>
    <p:sldId id="297" r:id="rId13"/>
    <p:sldId id="322" r:id="rId14"/>
    <p:sldId id="314" r:id="rId15"/>
    <p:sldId id="326" r:id="rId16"/>
    <p:sldId id="327" r:id="rId17"/>
    <p:sldId id="313" r:id="rId18"/>
    <p:sldId id="318" r:id="rId19"/>
    <p:sldId id="328" r:id="rId20"/>
    <p:sldId id="323" r:id="rId21"/>
    <p:sldId id="320" r:id="rId22"/>
    <p:sldId id="325" r:id="rId23"/>
    <p:sldId id="321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A2CC3A5C-98D1-46EF-BD01-9728F662C005}">
          <p14:sldIdLst>
            <p14:sldId id="256"/>
            <p14:sldId id="311"/>
            <p14:sldId id="312"/>
            <p14:sldId id="319"/>
          </p14:sldIdLst>
        </p14:section>
        <p14:section name="Electrode" id="{1BD9CEBE-7674-4D44-87BD-E173A7E85B75}">
          <p14:sldIdLst>
            <p14:sldId id="330"/>
            <p14:sldId id="293"/>
            <p14:sldId id="316"/>
            <p14:sldId id="329"/>
            <p14:sldId id="315"/>
            <p14:sldId id="317"/>
          </p14:sldIdLst>
        </p14:section>
        <p14:section name="Electrolyte" id="{084F179A-BFCB-477C-A2FC-08DF5CA346C4}">
          <p14:sldIdLst>
            <p14:sldId id="331"/>
            <p14:sldId id="297"/>
            <p14:sldId id="322"/>
            <p14:sldId id="314"/>
            <p14:sldId id="326"/>
            <p14:sldId id="327"/>
            <p14:sldId id="313"/>
            <p14:sldId id="318"/>
            <p14:sldId id="328"/>
            <p14:sldId id="323"/>
            <p14:sldId id="320"/>
            <p14:sldId id="325"/>
            <p14:sldId id="32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A4D7"/>
    <a:srgbClr val="65A3D7"/>
    <a:srgbClr val="0065BD"/>
    <a:srgbClr val="66A4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4" autoAdjust="0"/>
    <p:restoredTop sz="94660"/>
  </p:normalViewPr>
  <p:slideViewPr>
    <p:cSldViewPr snapToGrid="0">
      <p:cViewPr>
        <p:scale>
          <a:sx n="100" d="100"/>
          <a:sy n="100" d="100"/>
        </p:scale>
        <p:origin x="95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2.png>
</file>

<file path=ppt/media/image13.png>
</file>

<file path=ppt/media/image15.jpe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4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137EA6-70A7-4C7C-AB94-EAC623B40705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70C193-B206-4747-8D4E-B2BE14A32E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8409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4F6EBD-AF8F-420A-8963-E1C88476A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15AD06-D107-4CF7-8C54-09E2C4CDEC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44C00EE-5880-4933-9D88-A0B4D7609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F081D-AC38-4EA5-A612-FE028DBBD079}" type="datetime1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5EAC45-AC10-4A26-B8A5-6267FA8D9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3032CC-A359-4373-A035-41099A807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3345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949D87-164E-4354-AC14-203CF3FEB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2E7B420-D8AF-4986-A076-CA86E0A381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012ED1-A90F-4A6A-B61A-06AE1080F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8257F-6634-4E81-95F4-B2066A4D432E}" type="datetime1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8E852C-51A5-40C4-BB5C-A2D1A23E1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C1D07E-946D-46A3-A5CD-6C5B00203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798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EDAFBB8-F6EE-4C24-B4D6-3173DDF391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3935D8B-619D-4A9D-BA86-4AB3EB1618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0E43DE-B207-4532-BBE1-9DC7D346B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F7F73-83E5-4C91-83ED-AC888658AB6C}" type="datetime1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7F6D56-2B45-4033-B380-8FA5819F7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E404A4-0368-4ECA-AB7D-EF91B959D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8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6D387A-7FEA-4260-91CB-C65CFFCDE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18775CC-0D6D-450D-A7A7-5C8417893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B4CFF6-527A-4103-823B-FA2483E37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E0021-482A-4A3A-8120-8A609993CC2A}" type="datetime1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811FEA-08EC-4B6B-80C6-893AB1E9F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363756-82E4-4D73-8058-DC698FC4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3623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35471E-4411-40DC-B2B0-A4A047FCA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DA93394-383A-4BCD-934B-5DF3FE3E3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A4239B-17EE-4CA4-8B2F-514C39ECB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0550-1AED-457C-98C1-AE42A44C889F}" type="datetime1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F96A64-06AB-4AC2-8743-82C17BE94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A219CC-A3AF-4223-B3B7-A42C577D7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7659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0643BB-DC4E-4455-AC2C-BA51170F7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34A661-0655-46C7-A714-CBF7021DEE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757F854-B28C-4AB9-99D8-8E1DE3E8D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6715E31-1394-4045-A81C-7877AFE8E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F1076-31CB-4AB6-8394-FB440DC07D03}" type="datetime1">
              <a:rPr lang="de-DE" smtClean="0"/>
              <a:t>13.12.2021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2F5B52-C6AB-4145-AF08-69E73FD1C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CB48BC-C2D3-4816-AD6E-BF05CACE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5708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60E402-BC9A-47D1-87AD-631539DFB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C67A19F-2287-4EA9-A929-C81F9F564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5ACCD0B-51F6-4B69-ABEF-9143409FF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FA74435-A806-4150-93B1-F6A5AB5995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FC17BCC-60F8-4801-BB25-2567309EE5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2F6FC1A-5B65-40D3-9098-074564AAB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2E612-F975-42D6-85E6-7420CDFB34D4}" type="datetime1">
              <a:rPr lang="de-DE" smtClean="0"/>
              <a:t>13.12.2021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3C8C1CF-DA1B-41CE-8A4B-376A29D09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07ECDD3-78A9-43E6-AEAE-6465CB4CA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1491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D6F41D-27A2-46D2-9F8C-10F070B2E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8261BC6-DCAA-425A-97D4-F223BE992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53E8E-C35F-478D-AA45-3AC630D01495}" type="datetime1">
              <a:rPr lang="de-DE" smtClean="0"/>
              <a:t>13.12.2021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6D5406-F771-460B-AC11-DCEFA09B8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88521BE-BE4B-4D4E-9FDD-F7F024236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716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C8CB118-EEE8-4A1F-BF54-7BBDF4D52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3B0A1-4E6C-4BEE-A122-2059DD2FE5CD}" type="datetime1">
              <a:rPr lang="de-DE" smtClean="0"/>
              <a:t>13.12.2021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E9E676B-CDDE-407D-8D0B-2ED56DFCA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24E9773-C637-41D9-8B34-781DCB719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564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23EBB1-E45B-4509-BDC2-E174E101F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B3E518-7936-498E-B2E3-A3C7038EC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3C45240-10B8-47EE-8DF3-8BC19D1AA9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013EABE-2F4A-481C-8138-A1E858F88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8F99-9F79-4230-9973-B8B8C3AF4267}" type="datetime1">
              <a:rPr lang="de-DE" smtClean="0"/>
              <a:t>13.12.2021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0E3C632-CF56-4AD1-8496-1749B62B4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FE9859F-37DA-4D36-B062-405FDE7AF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8644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80A3EC-E944-41AD-A5D5-03BBB93C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F346A11-3175-4519-B3DE-859C7470B6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6DB2347-8B75-44A9-B8C8-2FF6B9674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3D6774C-DAF7-4D8C-AFE1-0E9913214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B960A-3C25-4AC7-9EF1-7BD4F3CA2397}" type="datetime1">
              <a:rPr lang="de-DE" smtClean="0"/>
              <a:t>13.12.2021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E12A1C2-DEA8-4420-BE2D-4E214936D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C63A661-D72F-4543-8DDD-F7886CAB4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058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5E7D63C-1F9B-44F1-AB85-A216C635F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26A85F-5E9A-443E-9B17-E1F0D2A2D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234C8D-1495-4F55-982C-E89C9A84D2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FF8868-F00B-4BCA-9B1D-75747E520DDD}" type="datetime1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D3422B-C51D-44E6-B97F-1F2B4FB477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Exploring the Feasibility to make a Paint Battery</a:t>
            </a: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E1FE05-7DEE-4343-9237-F4A29B8DF4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7A93C-3DF4-4314-977F-F922970944C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852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A37F39-FE6C-4293-B347-E34AE0E84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614" y="1667311"/>
            <a:ext cx="10080771" cy="2267125"/>
          </a:xfrm>
        </p:spPr>
        <p:txBody>
          <a:bodyPr>
            <a:normAutofit fontScale="90000"/>
          </a:bodyPr>
          <a:lstStyle/>
          <a:p>
            <a:r>
              <a:rPr lang="de-DE" b="1" dirty="0" err="1">
                <a:solidFill>
                  <a:srgbClr val="66A4D7"/>
                </a:solidFill>
              </a:rPr>
              <a:t>Towards</a:t>
            </a:r>
            <a:r>
              <a:rPr lang="de-DE" b="1" dirty="0">
                <a:solidFill>
                  <a:srgbClr val="66A4D7"/>
                </a:solidFill>
              </a:rPr>
              <a:t> a </a:t>
            </a:r>
            <a:r>
              <a:rPr lang="de-DE" b="1" dirty="0" err="1">
                <a:solidFill>
                  <a:srgbClr val="0065BD"/>
                </a:solidFill>
              </a:rPr>
              <a:t>Cheap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>
                <a:solidFill>
                  <a:srgbClr val="66A4D7"/>
                </a:solidFill>
              </a:rPr>
              <a:t>and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Environmentally</a:t>
            </a:r>
            <a:r>
              <a:rPr lang="de-DE" b="1" dirty="0">
                <a:solidFill>
                  <a:srgbClr val="0065BD"/>
                </a:solidFill>
              </a:rPr>
              <a:t> Friendly</a:t>
            </a:r>
            <a:br>
              <a:rPr lang="de-DE" b="1" dirty="0">
                <a:solidFill>
                  <a:srgbClr val="0065BD"/>
                </a:solidFill>
              </a:rPr>
            </a:br>
            <a:r>
              <a:rPr lang="de-DE" b="1" dirty="0">
                <a:solidFill>
                  <a:srgbClr val="0065BD"/>
                </a:solidFill>
              </a:rPr>
              <a:t>Polymer </a:t>
            </a:r>
            <a:r>
              <a:rPr lang="de-DE" b="1" dirty="0" err="1">
                <a:solidFill>
                  <a:srgbClr val="0065BD"/>
                </a:solidFill>
              </a:rPr>
              <a:t>Based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Battery</a:t>
            </a:r>
            <a:endParaRPr lang="de-DE" dirty="0">
              <a:solidFill>
                <a:srgbClr val="0065BD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D9BDBED-9D5C-4E0B-8A73-619E1AAEF9E1}"/>
              </a:ext>
            </a:extLst>
          </p:cNvPr>
          <p:cNvSpPr txBox="1"/>
          <p:nvPr/>
        </p:nvSpPr>
        <p:spPr>
          <a:xfrm>
            <a:off x="0" y="4144161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>
                <a:solidFill>
                  <a:srgbClr val="65A3D7"/>
                </a:solidFill>
              </a:rPr>
              <a:t>Andreas Grasser, 13.12.2021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0F0D922-C77D-436E-9788-EA624AD80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83569" y="328988"/>
            <a:ext cx="1501628" cy="75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929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Polyaniline </a:t>
            </a:r>
            <a:r>
              <a:rPr lang="de-DE" b="1" dirty="0" err="1">
                <a:solidFill>
                  <a:srgbClr val="0065BD"/>
                </a:solidFill>
              </a:rPr>
              <a:t>as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Electrode</a:t>
            </a:r>
            <a:r>
              <a:rPr lang="de-DE" b="1" dirty="0">
                <a:solidFill>
                  <a:srgbClr val="0065BD"/>
                </a:solidFill>
              </a:rPr>
              <a:t> Material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442135-8E94-46F7-BDB5-5083BBB1C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10</a:t>
            </a:fld>
            <a:endParaRPr lang="de-DE"/>
          </a:p>
        </p:txBody>
      </p:sp>
      <p:pic>
        <p:nvPicPr>
          <p:cNvPr id="8" name="SPEIS-movie_1">
            <a:hlinkClick r:id="" action="ppaction://media"/>
            <a:extLst>
              <a:ext uri="{FF2B5EF4-FFF2-40B4-BE49-F238E27FC236}">
                <a16:creationId xmlns:a16="http://schemas.microsoft.com/office/drawing/2014/main" id="{F2C048E9-B929-484F-8A06-640C651198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076" y="1469835"/>
            <a:ext cx="10030489" cy="525164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65A74F4-FB35-4C4B-A9FA-44C47B82572B}"/>
              </a:ext>
            </a:extLst>
          </p:cNvPr>
          <p:cNvSpPr txBox="1"/>
          <p:nvPr/>
        </p:nvSpPr>
        <p:spPr>
          <a:xfrm>
            <a:off x="10104565" y="3319345"/>
            <a:ext cx="208743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6">
                    <a:lumMod val="50000"/>
                  </a:schemeClr>
                </a:solidFill>
              </a:rPr>
              <a:t>8M NaClO4</a:t>
            </a:r>
          </a:p>
          <a:p>
            <a:endParaRPr lang="de-DE" dirty="0"/>
          </a:p>
          <a:p>
            <a:r>
              <a:rPr lang="de-DE" dirty="0">
                <a:solidFill>
                  <a:srgbClr val="C00000"/>
                </a:solidFill>
              </a:rPr>
              <a:t>0.5M HCl</a:t>
            </a:r>
          </a:p>
          <a:p>
            <a:endParaRPr lang="de-DE" dirty="0"/>
          </a:p>
          <a:p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8M NaClO4</a:t>
            </a:r>
          </a:p>
          <a:p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+ 0.5M HCl</a:t>
            </a:r>
          </a:p>
          <a:p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(15:1)</a:t>
            </a:r>
          </a:p>
        </p:txBody>
      </p:sp>
    </p:spTree>
    <p:extLst>
      <p:ext uri="{BB962C8B-B14F-4D97-AF65-F5344CB8AC3E}">
        <p14:creationId xmlns:p14="http://schemas.microsoft.com/office/powerpoint/2010/main" val="421175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A37F39-FE6C-4293-B347-E34AE0E84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614" y="1667311"/>
            <a:ext cx="10080771" cy="2267125"/>
          </a:xfrm>
        </p:spPr>
        <p:txBody>
          <a:bodyPr>
            <a:normAutofit/>
          </a:bodyPr>
          <a:lstStyle/>
          <a:p>
            <a:r>
              <a:rPr lang="de-DE" b="1" dirty="0" err="1">
                <a:solidFill>
                  <a:srgbClr val="0065BD"/>
                </a:solidFill>
              </a:rPr>
              <a:t>Electrolyte</a:t>
            </a:r>
            <a:endParaRPr lang="de-DE" dirty="0">
              <a:solidFill>
                <a:srgbClr val="0065BD"/>
              </a:solidFill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0F0D922-C77D-436E-9788-EA624AD80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83569" y="328988"/>
            <a:ext cx="1501628" cy="75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00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0065BD"/>
                </a:solidFill>
              </a:rPr>
              <a:t>Stability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Window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of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the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Electrolyte</a:t>
            </a:r>
            <a:endParaRPr lang="de-DE" b="1" dirty="0">
              <a:solidFill>
                <a:srgbClr val="0065BD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2601" cy="4080225"/>
          </a:xfrm>
        </p:spPr>
        <p:txBody>
          <a:bodyPr>
            <a:normAutofit/>
          </a:bodyPr>
          <a:lstStyle/>
          <a:p>
            <a:r>
              <a:rPr lang="en-US" dirty="0"/>
              <a:t>Aqueous electrolytes have a relatively low stability window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F07D29-B34F-4FA8-881C-B9CFEAD16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12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6264D94-3595-4302-BDDF-D4086DF96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8215" y="1825625"/>
            <a:ext cx="6855570" cy="526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05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Solid State (Polymer) </a:t>
            </a:r>
            <a:r>
              <a:rPr lang="de-DE" b="1" dirty="0" err="1">
                <a:solidFill>
                  <a:srgbClr val="0065BD"/>
                </a:solidFill>
              </a:rPr>
              <a:t>Electrolytes</a:t>
            </a:r>
            <a:endParaRPr lang="de-DE" b="1" dirty="0">
              <a:solidFill>
                <a:srgbClr val="0065BD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8476" cy="4080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e.g. Polyvinyl Alcohol (PVA)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+ also acts as a separator</a:t>
            </a:r>
          </a:p>
          <a:p>
            <a:pPr marL="0" indent="0">
              <a:buNone/>
            </a:pPr>
            <a:r>
              <a:rPr lang="en-US" dirty="0"/>
              <a:t>-  poor conductivity</a:t>
            </a:r>
          </a:p>
        </p:txBody>
      </p:sp>
      <p:pic>
        <p:nvPicPr>
          <p:cNvPr id="7" name="Grafik 6" descr="Ein Bild, das Getränk, Fruchtgetränk enthält.&#10;&#10;Automatisch generierte Beschreibung">
            <a:extLst>
              <a:ext uri="{FF2B5EF4-FFF2-40B4-BE49-F238E27FC236}">
                <a16:creationId xmlns:a16="http://schemas.microsoft.com/office/drawing/2014/main" id="{AAF03E2A-1293-4B8A-8459-7BB63AFDE8C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365" t="7985" r="11252" b="6391"/>
          <a:stretch/>
        </p:blipFill>
        <p:spPr>
          <a:xfrm rot="5400000">
            <a:off x="4511422" y="3502659"/>
            <a:ext cx="2290908" cy="278534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ABDBFD7-3852-46EE-A6DE-C62491C9E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8451" y="2269067"/>
            <a:ext cx="5775206" cy="4433358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C59489C-5F5B-46AB-9FDD-11A58BCF1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6229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0065BD"/>
                </a:solidFill>
              </a:rPr>
              <a:t>Water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Based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Electrolytes</a:t>
            </a:r>
            <a:endParaRPr lang="de-DE" b="1" dirty="0">
              <a:solidFill>
                <a:srgbClr val="0065BD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2601" cy="4080225"/>
          </a:xfrm>
        </p:spPr>
        <p:txBody>
          <a:bodyPr>
            <a:normAutofit/>
          </a:bodyPr>
          <a:lstStyle/>
          <a:p>
            <a:r>
              <a:rPr lang="en-US" b="1" dirty="0"/>
              <a:t>Concentrated aqueous electrolyte</a:t>
            </a:r>
          </a:p>
          <a:p>
            <a:r>
              <a:rPr lang="en-US" dirty="0"/>
              <a:t>Mixed organic-aqueous electrolytes</a:t>
            </a:r>
          </a:p>
          <a:p>
            <a:r>
              <a:rPr lang="en-US" dirty="0"/>
              <a:t>Hydrate melt</a:t>
            </a:r>
          </a:p>
          <a:p>
            <a:r>
              <a:rPr lang="en-US" dirty="0"/>
              <a:t>Gel Electrolyte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72B9E39-A295-4117-8987-A1D53DA80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14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163A2BF-7742-4038-8A98-D4CF04E62E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01" t="12109" r="8699" b="10612"/>
          <a:stretch/>
        </p:blipFill>
        <p:spPr>
          <a:xfrm>
            <a:off x="3874537" y="2777777"/>
            <a:ext cx="5753977" cy="408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57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0065BD"/>
                </a:solidFill>
              </a:rPr>
              <a:t>Water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Based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Electrolytes</a:t>
            </a:r>
            <a:endParaRPr lang="de-DE" b="1" dirty="0">
              <a:solidFill>
                <a:srgbClr val="0065BD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2601" cy="4080225"/>
          </a:xfrm>
        </p:spPr>
        <p:txBody>
          <a:bodyPr>
            <a:normAutofit/>
          </a:bodyPr>
          <a:lstStyle/>
          <a:p>
            <a:r>
              <a:rPr lang="en-US" dirty="0"/>
              <a:t>Concentrated aqueous electrolyte</a:t>
            </a:r>
          </a:p>
          <a:p>
            <a:r>
              <a:rPr lang="en-US" dirty="0"/>
              <a:t>Mixed organic-aqueous electrolytes</a:t>
            </a:r>
          </a:p>
          <a:p>
            <a:r>
              <a:rPr lang="en-US" b="1" dirty="0"/>
              <a:t>Hydrate melt</a:t>
            </a:r>
          </a:p>
          <a:p>
            <a:r>
              <a:rPr lang="en-US" dirty="0"/>
              <a:t>Gel Electrolyte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72B9E39-A295-4117-8987-A1D53DA80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15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52F1692-CD05-4382-AE02-98CFCB090A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587" t="23129" r="5791" b="23809"/>
          <a:stretch/>
        </p:blipFill>
        <p:spPr>
          <a:xfrm>
            <a:off x="3450772" y="2872101"/>
            <a:ext cx="7447216" cy="379166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F7B592D-F3C1-4BF7-8E13-062A6CEA2994}"/>
              </a:ext>
            </a:extLst>
          </p:cNvPr>
          <p:cNvSpPr txBox="1"/>
          <p:nvPr/>
        </p:nvSpPr>
        <p:spPr>
          <a:xfrm>
            <a:off x="3772733" y="6582975"/>
            <a:ext cx="7447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Yamada, Y., </a:t>
            </a:r>
            <a:r>
              <a:rPr lang="de-DE" sz="1200" dirty="0" err="1"/>
              <a:t>Usui</a:t>
            </a:r>
            <a:r>
              <a:rPr lang="de-DE" sz="1200" dirty="0"/>
              <a:t>, K., </a:t>
            </a:r>
            <a:r>
              <a:rPr lang="de-DE" sz="1200" dirty="0" err="1"/>
              <a:t>Sodeyama</a:t>
            </a:r>
            <a:r>
              <a:rPr lang="de-DE" sz="1200" dirty="0"/>
              <a:t>, K. </a:t>
            </a:r>
            <a:r>
              <a:rPr lang="de-DE" sz="1200" i="1" dirty="0"/>
              <a:t>et al.</a:t>
            </a:r>
            <a:r>
              <a:rPr lang="de-DE" sz="1200" dirty="0"/>
              <a:t> Hydrate-</a:t>
            </a:r>
            <a:r>
              <a:rPr lang="de-DE" sz="1200" dirty="0" err="1"/>
              <a:t>melt</a:t>
            </a:r>
            <a:r>
              <a:rPr lang="de-DE" sz="1200" dirty="0"/>
              <a:t> </a:t>
            </a:r>
            <a:r>
              <a:rPr lang="de-DE" sz="1200" dirty="0" err="1"/>
              <a:t>electrolytes</a:t>
            </a:r>
            <a:r>
              <a:rPr lang="de-DE" sz="1200" dirty="0"/>
              <a:t> </a:t>
            </a:r>
            <a:r>
              <a:rPr lang="de-DE" sz="1200" dirty="0" err="1"/>
              <a:t>for</a:t>
            </a:r>
            <a:r>
              <a:rPr lang="de-DE" sz="1200" dirty="0"/>
              <a:t> high-</a:t>
            </a:r>
            <a:r>
              <a:rPr lang="de-DE" sz="1200" dirty="0" err="1"/>
              <a:t>energy</a:t>
            </a:r>
            <a:r>
              <a:rPr lang="de-DE" sz="1200" dirty="0"/>
              <a:t>-</a:t>
            </a:r>
            <a:r>
              <a:rPr lang="de-DE" sz="1200" dirty="0" err="1"/>
              <a:t>density</a:t>
            </a:r>
            <a:r>
              <a:rPr lang="de-DE" sz="1200" dirty="0"/>
              <a:t> </a:t>
            </a:r>
            <a:r>
              <a:rPr lang="de-DE" sz="1200" dirty="0" err="1"/>
              <a:t>aqueous</a:t>
            </a:r>
            <a:r>
              <a:rPr lang="de-DE" sz="1200" dirty="0"/>
              <a:t> </a:t>
            </a:r>
            <a:r>
              <a:rPr lang="de-DE" sz="1200" dirty="0" err="1"/>
              <a:t>batteries</a:t>
            </a:r>
            <a:r>
              <a:rPr lang="de-DE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7949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0065BD"/>
                </a:solidFill>
              </a:rPr>
              <a:t>Water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Based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Electrolytes</a:t>
            </a:r>
            <a:endParaRPr lang="de-DE" b="1" dirty="0">
              <a:solidFill>
                <a:srgbClr val="0065BD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2601" cy="4080225"/>
          </a:xfrm>
        </p:spPr>
        <p:txBody>
          <a:bodyPr>
            <a:normAutofit/>
          </a:bodyPr>
          <a:lstStyle/>
          <a:p>
            <a:r>
              <a:rPr lang="en-US" dirty="0"/>
              <a:t>Concentrated aqueous electrolyte</a:t>
            </a:r>
          </a:p>
          <a:p>
            <a:r>
              <a:rPr lang="en-US" dirty="0"/>
              <a:t>Mixed organic-aqueous electrolytes</a:t>
            </a:r>
          </a:p>
          <a:p>
            <a:r>
              <a:rPr lang="en-US" dirty="0"/>
              <a:t>Hydrate melt</a:t>
            </a:r>
          </a:p>
          <a:p>
            <a:r>
              <a:rPr lang="en-US" b="1" dirty="0"/>
              <a:t>Gel Electrolyte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72B9E39-A295-4117-8987-A1D53DA80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16</a:t>
            </a:fld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F31635F-7480-4B4B-A953-24F3DD26D8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004" t="15568" r="5715" b="10341"/>
          <a:stretch/>
        </p:blipFill>
        <p:spPr>
          <a:xfrm>
            <a:off x="6431175" y="1690688"/>
            <a:ext cx="4922625" cy="4080226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472672A-34D5-4EEA-8424-4975EE0CAC90}"/>
              </a:ext>
            </a:extLst>
          </p:cNvPr>
          <p:cNvSpPr txBox="1"/>
          <p:nvPr/>
        </p:nvSpPr>
        <p:spPr>
          <a:xfrm>
            <a:off x="5427677" y="5857664"/>
            <a:ext cx="6644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 N.R. </a:t>
            </a:r>
            <a:r>
              <a:rPr lang="de-DE" sz="1200" dirty="0" err="1"/>
              <a:t>Chodankar</a:t>
            </a:r>
            <a:r>
              <a:rPr lang="de-DE" sz="1200" dirty="0"/>
              <a:t>, D.P. </a:t>
            </a:r>
            <a:r>
              <a:rPr lang="de-DE" sz="1200" dirty="0" err="1"/>
              <a:t>Dubal,A.C</a:t>
            </a:r>
            <a:r>
              <a:rPr lang="de-DE" sz="1200" dirty="0"/>
              <a:t>. </a:t>
            </a:r>
            <a:r>
              <a:rPr lang="de-DE" sz="1200" dirty="0" err="1"/>
              <a:t>Lokhande</a:t>
            </a:r>
            <a:r>
              <a:rPr lang="de-DE" sz="1200" dirty="0"/>
              <a:t>, C.D. </a:t>
            </a:r>
            <a:r>
              <a:rPr lang="de-DE" sz="1200" dirty="0" err="1"/>
              <a:t>Lokhande</a:t>
            </a:r>
            <a:r>
              <a:rPr lang="de-DE" sz="1200" dirty="0"/>
              <a:t>,</a:t>
            </a:r>
          </a:p>
          <a:p>
            <a:r>
              <a:rPr lang="de-DE" sz="1200" dirty="0" err="1"/>
              <a:t>Ionically</a:t>
            </a:r>
            <a:r>
              <a:rPr lang="de-DE" sz="1200" dirty="0"/>
              <a:t> </a:t>
            </a:r>
            <a:r>
              <a:rPr lang="de-DE" sz="1200" dirty="0" err="1"/>
              <a:t>Conducting</a:t>
            </a:r>
            <a:r>
              <a:rPr lang="de-DE" sz="1200" dirty="0"/>
              <a:t> PVA-LiClO4 Gel </a:t>
            </a:r>
            <a:r>
              <a:rPr lang="de-DE" sz="1200" dirty="0" err="1"/>
              <a:t>Electrolyte</a:t>
            </a:r>
            <a:r>
              <a:rPr lang="de-DE" sz="1200" dirty="0"/>
              <a:t> </a:t>
            </a:r>
            <a:r>
              <a:rPr lang="de-DE" sz="1200" dirty="0" err="1"/>
              <a:t>for</a:t>
            </a:r>
            <a:r>
              <a:rPr lang="de-DE" sz="1200" dirty="0"/>
              <a:t> High </a:t>
            </a:r>
            <a:r>
              <a:rPr lang="de-DE" sz="1200" dirty="0" err="1"/>
              <a:t>PerformanceFlexible</a:t>
            </a:r>
            <a:r>
              <a:rPr lang="de-DE" sz="1200" dirty="0"/>
              <a:t> Solid State </a:t>
            </a:r>
            <a:r>
              <a:rPr lang="de-DE" sz="1200" dirty="0" err="1"/>
              <a:t>Supercapacitors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11916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0065BD"/>
                </a:solidFill>
              </a:rPr>
              <a:t>Water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Based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Electrolytes</a:t>
            </a:r>
            <a:endParaRPr lang="de-DE" b="1" dirty="0">
              <a:solidFill>
                <a:srgbClr val="0065BD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7566" y="4775652"/>
            <a:ext cx="4029268" cy="13925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Gel electrolytes are good candidates for </a:t>
            </a:r>
            <a:r>
              <a:rPr lang="en-US" b="1" dirty="0"/>
              <a:t>cheap</a:t>
            </a:r>
            <a:r>
              <a:rPr lang="en-US" dirty="0"/>
              <a:t> and </a:t>
            </a:r>
            <a:r>
              <a:rPr lang="en-US" b="1" dirty="0"/>
              <a:t>safe</a:t>
            </a:r>
            <a:r>
              <a:rPr lang="en-US" dirty="0"/>
              <a:t> batteries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CEB04BD-2D38-4734-B92F-2EC0AEDCC0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61" t="15568" r="13292" b="16400"/>
          <a:stretch/>
        </p:blipFill>
        <p:spPr>
          <a:xfrm>
            <a:off x="219967" y="1578062"/>
            <a:ext cx="7296540" cy="4665663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CEB4FBC-7446-4A43-B70B-03F253473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4946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Gel </a:t>
            </a:r>
            <a:r>
              <a:rPr lang="de-DE" b="1" dirty="0" err="1">
                <a:solidFill>
                  <a:srgbClr val="0065BD"/>
                </a:solidFill>
              </a:rPr>
              <a:t>Electrolyte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using</a:t>
            </a:r>
            <a:r>
              <a:rPr lang="de-DE" b="1" dirty="0">
                <a:solidFill>
                  <a:srgbClr val="0065BD"/>
                </a:solidFill>
              </a:rPr>
              <a:t> PVA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29268" cy="4080225"/>
          </a:xfrm>
        </p:spPr>
        <p:txBody>
          <a:bodyPr>
            <a:normAutofit/>
          </a:bodyPr>
          <a:lstStyle/>
          <a:p>
            <a:r>
              <a:rPr lang="en-US" dirty="0"/>
              <a:t>Good solubility in water</a:t>
            </a:r>
          </a:p>
          <a:p>
            <a:r>
              <a:rPr lang="en-US" dirty="0"/>
              <a:t>Cheap</a:t>
            </a:r>
          </a:p>
          <a:p>
            <a:r>
              <a:rPr lang="en-US" dirty="0"/>
              <a:t>Environmentally friendly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CECFBF6-E9C7-4D6B-94DB-D590E6B84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18</a:t>
            </a:fld>
            <a:endParaRPr lang="de-DE"/>
          </a:p>
        </p:txBody>
      </p:sp>
      <p:pic>
        <p:nvPicPr>
          <p:cNvPr id="5" name="Grafik 4" descr="Ein Bild, das drinnen, schmutzig enthält.&#10;&#10;Automatisch generierte Beschreibung">
            <a:extLst>
              <a:ext uri="{FF2B5EF4-FFF2-40B4-BE49-F238E27FC236}">
                <a16:creationId xmlns:a16="http://schemas.microsoft.com/office/drawing/2014/main" id="{45B4AD39-C023-4611-B983-E59959152EF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83" r="18489" b="22813"/>
          <a:stretch/>
        </p:blipFill>
        <p:spPr>
          <a:xfrm>
            <a:off x="5113291" y="1825624"/>
            <a:ext cx="6587510" cy="448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421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Problem </a:t>
            </a:r>
            <a:r>
              <a:rPr lang="de-DE" b="1" dirty="0" err="1">
                <a:solidFill>
                  <a:srgbClr val="0065BD"/>
                </a:solidFill>
              </a:rPr>
              <a:t>of</a:t>
            </a:r>
            <a:r>
              <a:rPr lang="de-DE" b="1" dirty="0">
                <a:solidFill>
                  <a:srgbClr val="0065BD"/>
                </a:solidFill>
              </a:rPr>
              <a:t> Carbon Cloth Surface Oxides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2601" cy="4080225"/>
          </a:xfrm>
        </p:spPr>
        <p:txBody>
          <a:bodyPr>
            <a:normAutofit/>
          </a:bodyPr>
          <a:lstStyle/>
          <a:p>
            <a:r>
              <a:rPr lang="en-US" dirty="0"/>
              <a:t>Full CV over the whole stability window not possible due to surface oxides</a:t>
            </a:r>
          </a:p>
          <a:p>
            <a:r>
              <a:rPr lang="en-US" dirty="0"/>
              <a:t>Two half CVs over several cycles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B5C3F1F-4D30-43F2-BDDB-24239FDE5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00" y="2871450"/>
            <a:ext cx="5445579" cy="4180319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AEED2AB-56D1-4204-BD8A-365E782E8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47313" y="6504115"/>
            <a:ext cx="2412168" cy="318028"/>
          </a:xfrm>
        </p:spPr>
        <p:txBody>
          <a:bodyPr/>
          <a:lstStyle/>
          <a:p>
            <a:fld id="{4007A93C-3DF4-4314-977F-F922970944CE}" type="slidenum">
              <a:rPr lang="de-DE" smtClean="0"/>
              <a:t>19</a:t>
            </a:fld>
            <a:endParaRPr lang="de-DE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63A73B17-236B-4600-9801-4CA803C90903}"/>
              </a:ext>
            </a:extLst>
          </p:cNvPr>
          <p:cNvCxnSpPr>
            <a:cxnSpLocks/>
          </p:cNvCxnSpPr>
          <p:nvPr/>
        </p:nvCxnSpPr>
        <p:spPr>
          <a:xfrm flipH="1" flipV="1">
            <a:off x="2793535" y="5595457"/>
            <a:ext cx="578839" cy="3858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E6479DB9-071D-4D0F-80A9-405B5800F99C}"/>
              </a:ext>
            </a:extLst>
          </p:cNvPr>
          <p:cNvCxnSpPr>
            <a:cxnSpLocks/>
          </p:cNvCxnSpPr>
          <p:nvPr/>
        </p:nvCxnSpPr>
        <p:spPr>
          <a:xfrm>
            <a:off x="3942826" y="3724712"/>
            <a:ext cx="453005" cy="2768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514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D05B48-6BFE-45BE-9D3A-9F620CD1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BEB2A0-3A4B-4FB5-B6E0-CA4B06CC7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fluctuations in the production of renewable energy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 Need for the storage of large amounts of energy</a:t>
            </a:r>
            <a:endParaRPr lang="en-US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64F99D8-2A81-4821-BC1A-1FA79C1D89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F8C2758-0739-446A-A76D-9CF556B68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794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52E9D637-14C4-4F9C-9F69-AC1E94350F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46" t="16635" r="33943" b="13092"/>
          <a:stretch/>
        </p:blipFill>
        <p:spPr>
          <a:xfrm>
            <a:off x="1014292" y="3089094"/>
            <a:ext cx="4961381" cy="3087869"/>
          </a:xfrm>
          <a:prstGeom prst="rect">
            <a:avLst/>
          </a:prstGeom>
        </p:spPr>
      </p:pic>
      <p:pic>
        <p:nvPicPr>
          <p:cNvPr id="16" name="Grafik 15" descr="Ein Bild, das Gras, draußen, Berg, Natur enthält.&#10;&#10;Automatisch generierte Beschreibung">
            <a:extLst>
              <a:ext uri="{FF2B5EF4-FFF2-40B4-BE49-F238E27FC236}">
                <a16:creationId xmlns:a16="http://schemas.microsoft.com/office/drawing/2014/main" id="{CC6F92D7-4455-4B22-8C94-E40E510E40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6328" y="3013742"/>
            <a:ext cx="4054423" cy="2273373"/>
          </a:xfrm>
          <a:prstGeom prst="rect">
            <a:avLst/>
          </a:prstGeom>
        </p:spPr>
      </p:pic>
      <p:pic>
        <p:nvPicPr>
          <p:cNvPr id="18" name="Grafik 17" descr="Ein Bild, das Himmel, draußen enthält.&#10;&#10;Automatisch generierte Beschreibung">
            <a:extLst>
              <a:ext uri="{FF2B5EF4-FFF2-40B4-BE49-F238E27FC236}">
                <a16:creationId xmlns:a16="http://schemas.microsoft.com/office/drawing/2014/main" id="{1331BBEC-ED46-48E3-9EAF-EA2292E516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678" y="4217880"/>
            <a:ext cx="3421552" cy="2138470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7B2376A-136C-4BD6-A191-25F394D2F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2</a:t>
            </a:fld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8C83C41-D3F1-47EA-8A65-48259FC3BDC1}"/>
              </a:ext>
            </a:extLst>
          </p:cNvPr>
          <p:cNvSpPr txBox="1"/>
          <p:nvPr/>
        </p:nvSpPr>
        <p:spPr>
          <a:xfrm>
            <a:off x="1014292" y="6177472"/>
            <a:ext cx="49854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/>
              <a:t>Fraunhofer ISE (energy-charts.info)</a:t>
            </a:r>
          </a:p>
        </p:txBody>
      </p:sp>
    </p:spTree>
    <p:extLst>
      <p:ext uri="{BB962C8B-B14F-4D97-AF65-F5344CB8AC3E}">
        <p14:creationId xmlns:p14="http://schemas.microsoft.com/office/powerpoint/2010/main" val="1705433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Problem </a:t>
            </a:r>
            <a:r>
              <a:rPr lang="de-DE" b="1" dirty="0" err="1">
                <a:solidFill>
                  <a:srgbClr val="0065BD"/>
                </a:solidFill>
              </a:rPr>
              <a:t>of</a:t>
            </a:r>
            <a:r>
              <a:rPr lang="de-DE" b="1" dirty="0">
                <a:solidFill>
                  <a:srgbClr val="0065BD"/>
                </a:solidFill>
              </a:rPr>
              <a:t> Carbon Cloth Surface Oxides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2601" cy="4080225"/>
          </a:xfrm>
        </p:spPr>
        <p:txBody>
          <a:bodyPr>
            <a:normAutofit/>
          </a:bodyPr>
          <a:lstStyle/>
          <a:p>
            <a:r>
              <a:rPr lang="en-US" dirty="0"/>
              <a:t>Full CV over the whole stability window not possible due to surface oxides</a:t>
            </a:r>
          </a:p>
          <a:p>
            <a:r>
              <a:rPr lang="en-US" dirty="0"/>
              <a:t>Two half CVs over several cycles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B5C3F1F-4D30-43F2-BDDB-24239FDE5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00" y="2871450"/>
            <a:ext cx="5445579" cy="418031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E6AD67A-2C6F-4259-ADD7-E38D3BCD4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5477" y="3103679"/>
            <a:ext cx="5030052" cy="3861339"/>
          </a:xfrm>
          <a:prstGeom prst="rect">
            <a:avLst/>
          </a:prstGeom>
        </p:spPr>
      </p:pic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E78E1385-F8FC-4D6B-80A3-8A5891754AB5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3616696" y="4797873"/>
            <a:ext cx="2339535" cy="158012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12CF25E9-7D11-43F5-80CA-BD8EE601246A}"/>
              </a:ext>
            </a:extLst>
          </p:cNvPr>
          <p:cNvCxnSpPr>
            <a:cxnSpLocks/>
            <a:stCxn id="18" idx="0"/>
          </p:cNvCxnSpPr>
          <p:nvPr/>
        </p:nvCxnSpPr>
        <p:spPr>
          <a:xfrm>
            <a:off x="4262241" y="3254126"/>
            <a:ext cx="2331506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lipse 17">
            <a:extLst>
              <a:ext uri="{FF2B5EF4-FFF2-40B4-BE49-F238E27FC236}">
                <a16:creationId xmlns:a16="http://schemas.microsoft.com/office/drawing/2014/main" id="{3D879483-71A0-4172-AFF8-3FB1E5B616A6}"/>
              </a:ext>
            </a:extLst>
          </p:cNvPr>
          <p:cNvSpPr/>
          <p:nvPr/>
        </p:nvSpPr>
        <p:spPr>
          <a:xfrm>
            <a:off x="3349302" y="3254126"/>
            <a:ext cx="1825878" cy="1808612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AEED2AB-56D1-4204-BD8A-365E782E8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47313" y="6504115"/>
            <a:ext cx="2412168" cy="318028"/>
          </a:xfrm>
        </p:spPr>
        <p:txBody>
          <a:bodyPr/>
          <a:lstStyle/>
          <a:p>
            <a:fld id="{4007A93C-3DF4-4314-977F-F922970944CE}" type="slidenum">
              <a:rPr lang="de-DE" smtClean="0"/>
              <a:t>20</a:t>
            </a:fld>
            <a:endParaRPr lang="de-DE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965AB0AC-FAFE-4151-8199-54F5529570C1}"/>
              </a:ext>
            </a:extLst>
          </p:cNvPr>
          <p:cNvCxnSpPr>
            <a:cxnSpLocks/>
          </p:cNvCxnSpPr>
          <p:nvPr/>
        </p:nvCxnSpPr>
        <p:spPr>
          <a:xfrm>
            <a:off x="7840689" y="3568305"/>
            <a:ext cx="992763" cy="7964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D5E53B2E-0B21-4679-9674-DD2DD349D8AA}"/>
              </a:ext>
            </a:extLst>
          </p:cNvPr>
          <p:cNvSpPr txBox="1"/>
          <p:nvPr/>
        </p:nvSpPr>
        <p:spPr>
          <a:xfrm>
            <a:off x="7404286" y="3151736"/>
            <a:ext cx="1165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1st </a:t>
            </a:r>
            <a:r>
              <a:rPr lang="de-DE" dirty="0" err="1"/>
              <a:t>cycle</a:t>
            </a:r>
            <a:endParaRPr lang="de-DE" dirty="0"/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01087A58-F690-48AA-B560-67DE25A433F0}"/>
              </a:ext>
            </a:extLst>
          </p:cNvPr>
          <p:cNvCxnSpPr>
            <a:cxnSpLocks/>
          </p:cNvCxnSpPr>
          <p:nvPr/>
        </p:nvCxnSpPr>
        <p:spPr>
          <a:xfrm>
            <a:off x="7657521" y="4573851"/>
            <a:ext cx="992763" cy="7964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89AB7BC8-3DF0-40B7-A15A-988E522526AB}"/>
              </a:ext>
            </a:extLst>
          </p:cNvPr>
          <p:cNvSpPr txBox="1"/>
          <p:nvPr/>
        </p:nvSpPr>
        <p:spPr>
          <a:xfrm>
            <a:off x="7106118" y="4157282"/>
            <a:ext cx="1165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2nd </a:t>
            </a:r>
            <a:r>
              <a:rPr lang="de-DE" dirty="0" err="1"/>
              <a:t>cycle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4981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Gel </a:t>
            </a:r>
            <a:r>
              <a:rPr lang="de-DE" b="1" dirty="0" err="1">
                <a:solidFill>
                  <a:srgbClr val="0065BD"/>
                </a:solidFill>
              </a:rPr>
              <a:t>Electrolyte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using</a:t>
            </a:r>
            <a:r>
              <a:rPr lang="de-DE" b="1" dirty="0">
                <a:solidFill>
                  <a:srgbClr val="0065BD"/>
                </a:solidFill>
              </a:rPr>
              <a:t> PVA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2601" cy="4080225"/>
          </a:xfrm>
        </p:spPr>
        <p:txBody>
          <a:bodyPr>
            <a:normAutofit/>
          </a:bodyPr>
          <a:lstStyle/>
          <a:p>
            <a:r>
              <a:rPr lang="en-US" dirty="0"/>
              <a:t>With low concentrations of PVA no larger stability window visible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1796429-97C5-4CD7-9774-DBE70C8CB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306060" y="1409688"/>
            <a:ext cx="16155160" cy="5311787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30AD763-0ABA-46AC-BC71-E0194B099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0353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Gel </a:t>
            </a:r>
            <a:r>
              <a:rPr lang="de-DE" b="1" dirty="0" err="1">
                <a:solidFill>
                  <a:srgbClr val="0065BD"/>
                </a:solidFill>
              </a:rPr>
              <a:t>Electrolyte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using</a:t>
            </a:r>
            <a:r>
              <a:rPr lang="de-DE" b="1" dirty="0">
                <a:solidFill>
                  <a:srgbClr val="0065BD"/>
                </a:solidFill>
              </a:rPr>
              <a:t> PVA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2601" cy="4080225"/>
          </a:xfrm>
        </p:spPr>
        <p:txBody>
          <a:bodyPr>
            <a:normAutofit/>
          </a:bodyPr>
          <a:lstStyle/>
          <a:p>
            <a:r>
              <a:rPr lang="en-US" dirty="0"/>
              <a:t>With low concentrations of PVA </a:t>
            </a:r>
            <a:r>
              <a:rPr lang="en-US" b="1" dirty="0"/>
              <a:t>no larger stability window visible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 No real gel electrolyte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/>
              <a:t> Larger amount of PVA necessary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2433247-19EE-479E-84EF-F186219F2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583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Further Plans and </a:t>
            </a:r>
            <a:r>
              <a:rPr lang="de-DE" b="1" dirty="0" err="1">
                <a:solidFill>
                  <a:srgbClr val="0065BD"/>
                </a:solidFill>
              </a:rPr>
              <a:t>Current</a:t>
            </a:r>
            <a:r>
              <a:rPr lang="de-DE" b="1" dirty="0">
                <a:solidFill>
                  <a:srgbClr val="0065BD"/>
                </a:solidFill>
              </a:rPr>
              <a:t> Problems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62601" cy="4080225"/>
          </a:xfrm>
        </p:spPr>
        <p:txBody>
          <a:bodyPr>
            <a:normAutofit/>
          </a:bodyPr>
          <a:lstStyle/>
          <a:p>
            <a:r>
              <a:rPr lang="en-US" dirty="0"/>
              <a:t>For gel electrolyte: no Ag/AgCl-reference electrode possible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Oversized (</a:t>
            </a:r>
            <a:r>
              <a:rPr lang="en-US" dirty="0" err="1">
                <a:sym typeface="Wingdings" panose="05000000000000000000" pitchFamily="2" charset="2"/>
              </a:rPr>
              <a:t>NiHCF</a:t>
            </a:r>
            <a:r>
              <a:rPr lang="en-US" dirty="0">
                <a:sym typeface="Wingdings" panose="05000000000000000000" pitchFamily="2" charset="2"/>
              </a:rPr>
              <a:t>) counter electrode?</a:t>
            </a:r>
          </a:p>
          <a:p>
            <a:pPr>
              <a:buFont typeface="Wingdings" panose="05000000000000000000" pitchFamily="2" charset="2"/>
              <a:buChar char="à"/>
            </a:pPr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Compare different ways of PANI coating:</a:t>
            </a:r>
          </a:p>
          <a:p>
            <a:pPr lvl="1"/>
            <a:r>
              <a:rPr lang="en-US" dirty="0" err="1">
                <a:sym typeface="Wingdings" panose="05000000000000000000" pitchFamily="2" charset="2"/>
              </a:rPr>
              <a:t>Electropolymerisation</a:t>
            </a:r>
            <a:r>
              <a:rPr lang="en-US" dirty="0">
                <a:sym typeface="Wingdings" panose="05000000000000000000" pitchFamily="2" charset="2"/>
              </a:rPr>
              <a:t> of aniline (thin films)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Slurry mixing (larger mass loading)</a:t>
            </a:r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EB0D8B5-A531-4572-A921-3E25AA993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431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D05B48-6BFE-45BE-9D3A-9F620CD1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BEB2A0-3A4B-4FB5-B6E0-CA4B06CC7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11892" cy="4351338"/>
          </a:xfrm>
        </p:spPr>
        <p:txBody>
          <a:bodyPr/>
          <a:lstStyle/>
          <a:p>
            <a:r>
              <a:rPr lang="en-US" dirty="0"/>
              <a:t>Environmental and humanitarian issues of traditional Li-Ion batteries</a:t>
            </a:r>
          </a:p>
          <a:p>
            <a:r>
              <a:rPr lang="en-US" dirty="0"/>
              <a:t>Dangerous, flammable organic electrolytes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à"/>
            </a:pPr>
            <a:r>
              <a:rPr lang="en-US" dirty="0"/>
              <a:t> For stationary applications energy density is no big problem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/>
              <a:t> Sodium-ion batteries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64F99D8-2A81-4821-BC1A-1FA79C1D89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F8C2758-0739-446A-A76D-9CF556B68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794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5776071-C538-4178-8A66-6B6B341ED064}"/>
              </a:ext>
            </a:extLst>
          </p:cNvPr>
          <p:cNvSpPr txBox="1"/>
          <p:nvPr/>
        </p:nvSpPr>
        <p:spPr>
          <a:xfrm>
            <a:off x="6809463" y="5960197"/>
            <a:ext cx="49854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/>
              <a:t>Cobalt Mine in </a:t>
            </a:r>
            <a:r>
              <a:rPr lang="de-DE" sz="1200" dirty="0" err="1"/>
              <a:t>the</a:t>
            </a:r>
            <a:r>
              <a:rPr lang="de-DE" sz="1200" dirty="0"/>
              <a:t> </a:t>
            </a:r>
            <a:r>
              <a:rPr lang="de-DE" sz="1200" dirty="0" err="1"/>
              <a:t>Congo</a:t>
            </a:r>
            <a:endParaRPr lang="de-DE" sz="1200" dirty="0"/>
          </a:p>
        </p:txBody>
      </p:sp>
      <p:pic>
        <p:nvPicPr>
          <p:cNvPr id="10" name="Grafik 9" descr="Ein Bild, das Rock, draußen, Stein enthält.&#10;&#10;Automatisch generierte Beschreibung">
            <a:extLst>
              <a:ext uri="{FF2B5EF4-FFF2-40B4-BE49-F238E27FC236}">
                <a16:creationId xmlns:a16="http://schemas.microsoft.com/office/drawing/2014/main" id="{6F942964-54BB-4766-897D-6E4E5AED24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201" y="1238739"/>
            <a:ext cx="3657600" cy="2057400"/>
          </a:xfrm>
          <a:prstGeom prst="rect">
            <a:avLst/>
          </a:prstGeom>
        </p:spPr>
      </p:pic>
      <p:pic>
        <p:nvPicPr>
          <p:cNvPr id="12" name="Grafik 11" descr="Ein Bild, das Himmel, Boden, draußen, Natur enthält.&#10;&#10;Automatisch generierte Beschreibung">
            <a:extLst>
              <a:ext uri="{FF2B5EF4-FFF2-40B4-BE49-F238E27FC236}">
                <a16:creationId xmlns:a16="http://schemas.microsoft.com/office/drawing/2014/main" id="{B953578C-4331-4522-ABD5-EB76C7253F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0092" y="3178693"/>
            <a:ext cx="4150709" cy="2767867"/>
          </a:xfrm>
          <a:prstGeom prst="rect">
            <a:avLst/>
          </a:prstGeom>
        </p:spPr>
      </p:pic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DB1805D-198D-40B2-AE0D-5C552128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8334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D05B48-6BFE-45BE-9D3A-9F620CD18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Motivation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64F99D8-2A81-4821-BC1A-1FA79C1D89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F8C2758-0739-446A-A76D-9CF556B68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7949"/>
          </a:xfrm>
          <a:prstGeom prst="rect">
            <a:avLst/>
          </a:prstGeom>
        </p:spPr>
      </p:pic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1217CCB7-A0A5-4BBB-9CC8-36855D3D9A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717784"/>
              </p:ext>
            </p:extLst>
          </p:nvPr>
        </p:nvGraphicFramePr>
        <p:xfrm>
          <a:off x="2032000" y="2777066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48086425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131740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Electrodes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Electrolyte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386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Cheap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Cheap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109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Environmentally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friendly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Safe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7746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Good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stability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Large </a:t>
                      </a:r>
                      <a:r>
                        <a:rPr lang="de-DE" dirty="0" err="1"/>
                        <a:t>stability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window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311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0518920"/>
                  </a:ext>
                </a:extLst>
              </a:tr>
            </a:tbl>
          </a:graphicData>
        </a:graphic>
      </p:graphicFrame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FB4F53B-BB37-438A-BB4B-3E7A2EE1F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4</a:t>
            </a:fld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C98F99D-B873-4453-BB47-529DCC2457FF}"/>
              </a:ext>
            </a:extLst>
          </p:cNvPr>
          <p:cNvSpPr txBox="1"/>
          <p:nvPr/>
        </p:nvSpPr>
        <p:spPr>
          <a:xfrm>
            <a:off x="2032000" y="4781725"/>
            <a:ext cx="406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+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collectors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26534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A37F39-FE6C-4293-B347-E34AE0E84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614" y="1667311"/>
            <a:ext cx="10080771" cy="2267125"/>
          </a:xfrm>
        </p:spPr>
        <p:txBody>
          <a:bodyPr>
            <a:normAutofit/>
          </a:bodyPr>
          <a:lstStyle/>
          <a:p>
            <a:r>
              <a:rPr lang="de-DE" b="1" dirty="0" err="1">
                <a:solidFill>
                  <a:srgbClr val="0065BD"/>
                </a:solidFill>
              </a:rPr>
              <a:t>Electrode</a:t>
            </a:r>
            <a:endParaRPr lang="de-DE" dirty="0">
              <a:solidFill>
                <a:srgbClr val="0065BD"/>
              </a:solidFill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0F0D922-C77D-436E-9788-EA624AD80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83569" y="328988"/>
            <a:ext cx="1501628" cy="75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63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Carbon Cloth </a:t>
            </a:r>
            <a:r>
              <a:rPr lang="de-DE" b="1" dirty="0" err="1">
                <a:solidFill>
                  <a:srgbClr val="0065BD"/>
                </a:solidFill>
              </a:rPr>
              <a:t>Current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Collectors</a:t>
            </a:r>
            <a:endParaRPr lang="de-DE" b="1" dirty="0">
              <a:solidFill>
                <a:srgbClr val="0065BD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128519" cy="4080225"/>
          </a:xfrm>
        </p:spPr>
        <p:txBody>
          <a:bodyPr>
            <a:normAutofit/>
          </a:bodyPr>
          <a:lstStyle/>
          <a:p>
            <a:r>
              <a:rPr lang="en-US" dirty="0"/>
              <a:t>Flexible carbon-based current collector</a:t>
            </a:r>
          </a:p>
          <a:p>
            <a:r>
              <a:rPr lang="en-US" dirty="0"/>
              <a:t>Normally hydrophobic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dirty="0">
                <a:sym typeface="Wingdings" panose="05000000000000000000" pitchFamily="2" charset="2"/>
              </a:rPr>
              <a:t> After 2M </a:t>
            </a:r>
            <a:r>
              <a:rPr lang="en-US" dirty="0"/>
              <a:t>H</a:t>
            </a:r>
            <a:r>
              <a:rPr lang="en-US" baseline="-25000" dirty="0"/>
              <a:t>2</a:t>
            </a:r>
            <a:r>
              <a:rPr lang="en-US" dirty="0"/>
              <a:t>NO</a:t>
            </a:r>
            <a:r>
              <a:rPr lang="en-US" baseline="-25000" dirty="0"/>
              <a:t>3</a:t>
            </a:r>
            <a:r>
              <a:rPr lang="en-US" dirty="0">
                <a:sym typeface="Wingdings" panose="05000000000000000000" pitchFamily="2" charset="2"/>
              </a:rPr>
              <a:t> treatment: hydrophilic</a:t>
            </a:r>
          </a:p>
          <a:p>
            <a:r>
              <a:rPr lang="en-US" dirty="0">
                <a:sym typeface="Wingdings" panose="05000000000000000000" pitchFamily="2" charset="2"/>
              </a:rPr>
              <a:t>3D-printed holder with titanium contact</a:t>
            </a:r>
            <a:endParaRPr lang="en-US" dirty="0"/>
          </a:p>
        </p:txBody>
      </p:sp>
      <p:pic>
        <p:nvPicPr>
          <p:cNvPr id="5" name="Grafik 4" descr="Ein Bild, das Wand, drinnen, Person enthält.&#10;&#10;Automatisch generierte Beschreibung">
            <a:extLst>
              <a:ext uri="{FF2B5EF4-FFF2-40B4-BE49-F238E27FC236}">
                <a16:creationId xmlns:a16="http://schemas.microsoft.com/office/drawing/2014/main" id="{E448D611-C15E-48CE-84F7-F5CF834932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79" t="19604" r="36055" b="25732"/>
          <a:stretch/>
        </p:blipFill>
        <p:spPr>
          <a:xfrm rot="5400000">
            <a:off x="8467222" y="2944957"/>
            <a:ext cx="4201953" cy="2768636"/>
          </a:xfrm>
          <a:prstGeom prst="rect">
            <a:avLst/>
          </a:prstGeom>
        </p:spPr>
      </p:pic>
      <p:pic>
        <p:nvPicPr>
          <p:cNvPr id="8" name="Grafik 7" descr="Ein Bild, das Petrischale enthält.&#10;&#10;Automatisch generierte Beschreibung">
            <a:extLst>
              <a:ext uri="{FF2B5EF4-FFF2-40B4-BE49-F238E27FC236}">
                <a16:creationId xmlns:a16="http://schemas.microsoft.com/office/drawing/2014/main" id="{B0643CE0-6ACF-4FBE-BC93-DA18BC0DC3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9" t="18168" r="11563" b="20179"/>
          <a:stretch/>
        </p:blipFill>
        <p:spPr>
          <a:xfrm>
            <a:off x="3409205" y="3942826"/>
            <a:ext cx="5774675" cy="2487426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F9B889C-7E4B-44A0-BE3C-E4253ADDFB43}"/>
              </a:ext>
            </a:extLst>
          </p:cNvPr>
          <p:cNvSpPr txBox="1"/>
          <p:nvPr/>
        </p:nvSpPr>
        <p:spPr>
          <a:xfrm>
            <a:off x="3598401" y="6040639"/>
            <a:ext cx="1233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/>
              <a:t>untreated</a:t>
            </a:r>
            <a:endParaRPr lang="de-DE" b="1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80F9A28-D931-4768-9546-7C43060E8A23}"/>
              </a:ext>
            </a:extLst>
          </p:cNvPr>
          <p:cNvSpPr txBox="1"/>
          <p:nvPr/>
        </p:nvSpPr>
        <p:spPr>
          <a:xfrm>
            <a:off x="7446626" y="6040639"/>
            <a:ext cx="1709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after </a:t>
            </a:r>
            <a:r>
              <a:rPr lang="de-DE" b="1" dirty="0" err="1"/>
              <a:t>treatment</a:t>
            </a:r>
            <a:endParaRPr lang="de-DE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EA0D97D-9421-41A2-A259-ECF3CD12B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7378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solidFill>
                  <a:srgbClr val="0065BD"/>
                </a:solidFill>
              </a:rPr>
              <a:t>Polyaniline as Electrode Material</a:t>
            </a:r>
            <a:endParaRPr lang="de-DE" b="1" dirty="0">
              <a:solidFill>
                <a:srgbClr val="0065BD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807591" cy="4080225"/>
          </a:xfrm>
        </p:spPr>
        <p:txBody>
          <a:bodyPr>
            <a:normAutofit/>
          </a:bodyPr>
          <a:lstStyle/>
          <a:p>
            <a:r>
              <a:rPr lang="en-US" dirty="0"/>
              <a:t>Cheap polymer</a:t>
            </a:r>
          </a:p>
          <a:p>
            <a:r>
              <a:rPr lang="en-US" dirty="0"/>
              <a:t>Environmentally friendly</a:t>
            </a:r>
          </a:p>
          <a:p>
            <a:r>
              <a:rPr lang="en-US" dirty="0"/>
              <a:t>Charge storage through adsorption</a:t>
            </a:r>
          </a:p>
          <a:p>
            <a:r>
              <a:rPr lang="en-US" dirty="0"/>
              <a:t>Emeraldine salt conductive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conductive coatings</a:t>
            </a:r>
            <a:endParaRPr lang="en-US" dirty="0"/>
          </a:p>
          <a:p>
            <a:r>
              <a:rPr lang="en-US" dirty="0"/>
              <a:t>Two redox peaks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1808C9CD-9476-48D6-AAC4-EE29E58878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6" r="-806"/>
          <a:stretch/>
        </p:blipFill>
        <p:spPr>
          <a:xfrm>
            <a:off x="5613918" y="1686732"/>
            <a:ext cx="6578082" cy="4444368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1BFF671-4A83-4671-A14B-51D41D348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8160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>
                <a:solidFill>
                  <a:srgbClr val="0065BD"/>
                </a:solidFill>
              </a:rPr>
              <a:t>Polyaniline as Electrode Material</a:t>
            </a:r>
            <a:endParaRPr lang="de-DE" b="1" dirty="0">
              <a:solidFill>
                <a:srgbClr val="0065BD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97331" cy="4080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Preparation of the electrodes: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2</a:t>
            </a:r>
            <a:r>
              <a:rPr lang="en-US" dirty="0"/>
              <a:t>NO</a:t>
            </a:r>
            <a:r>
              <a:rPr lang="en-US" baseline="-25000" dirty="0"/>
              <a:t>3</a:t>
            </a:r>
            <a:r>
              <a:rPr lang="en-US" dirty="0"/>
              <a:t>-treated carbon cloth as substrate</a:t>
            </a:r>
          </a:p>
          <a:p>
            <a:r>
              <a:rPr lang="en-US" dirty="0" err="1"/>
              <a:t>Dropcasting</a:t>
            </a:r>
            <a:r>
              <a:rPr lang="en-US" dirty="0"/>
              <a:t> 25µl of NMP-PANI onto the carbon cloth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 Mass loading: ~0.35mg</a:t>
            </a:r>
            <a:endParaRPr lang="en-US" dirty="0"/>
          </a:p>
          <a:p>
            <a:r>
              <a:rPr lang="en-US" dirty="0"/>
              <a:t>Drying at ~100°C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1BFF671-4A83-4671-A14B-51D41D348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3244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4202F-46B5-4D45-9D06-E8431E231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0065BD"/>
                </a:solidFill>
              </a:rPr>
              <a:t>Polyaniline </a:t>
            </a:r>
            <a:r>
              <a:rPr lang="de-DE" b="1" dirty="0" err="1">
                <a:solidFill>
                  <a:srgbClr val="0065BD"/>
                </a:solidFill>
              </a:rPr>
              <a:t>as</a:t>
            </a:r>
            <a:r>
              <a:rPr lang="de-DE" b="1" dirty="0">
                <a:solidFill>
                  <a:srgbClr val="0065BD"/>
                </a:solidFill>
              </a:rPr>
              <a:t> </a:t>
            </a:r>
            <a:r>
              <a:rPr lang="de-DE" b="1" dirty="0" err="1">
                <a:solidFill>
                  <a:srgbClr val="0065BD"/>
                </a:solidFill>
              </a:rPr>
              <a:t>Electrode</a:t>
            </a:r>
            <a:r>
              <a:rPr lang="de-DE" b="1" dirty="0">
                <a:solidFill>
                  <a:srgbClr val="0065BD"/>
                </a:solidFill>
              </a:rPr>
              <a:t> Material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9847726-BC94-4B27-A2AC-CF0ACC526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4903" y="365125"/>
            <a:ext cx="1415898" cy="70258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B76D2458-AFE1-43C9-B138-E52A4B79C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807591" cy="4080225"/>
          </a:xfrm>
        </p:spPr>
        <p:txBody>
          <a:bodyPr>
            <a:normAutofit/>
          </a:bodyPr>
          <a:lstStyle/>
          <a:p>
            <a:r>
              <a:rPr lang="en-US" dirty="0"/>
              <a:t>Cheap polymer</a:t>
            </a:r>
          </a:p>
          <a:p>
            <a:r>
              <a:rPr lang="en-US" dirty="0"/>
              <a:t>Environmentally friendly</a:t>
            </a:r>
          </a:p>
          <a:p>
            <a:r>
              <a:rPr lang="en-US" dirty="0"/>
              <a:t>2 redox peaks</a:t>
            </a:r>
          </a:p>
          <a:p>
            <a:r>
              <a:rPr lang="en-US" dirty="0"/>
              <a:t>Better peak separation and higher capacity in HCl acid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Due to H</a:t>
            </a:r>
            <a:r>
              <a:rPr lang="en-US" baseline="30000" dirty="0">
                <a:sym typeface="Wingdings" panose="05000000000000000000" pitchFamily="2" charset="2"/>
              </a:rPr>
              <a:t>+</a:t>
            </a:r>
            <a:r>
              <a:rPr lang="en-US" dirty="0">
                <a:sym typeface="Wingdings" panose="05000000000000000000" pitchFamily="2" charset="2"/>
              </a:rPr>
              <a:t> adsorption or due to PANI salt state?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F66FAEA-823D-43EF-8DE9-F564FF54F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4330" y="1067711"/>
            <a:ext cx="6676471" cy="512521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8D1007A-A433-46B1-8F99-29086B6E298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83" t="33999" r="22168" b="58030"/>
          <a:stretch/>
        </p:blipFill>
        <p:spPr>
          <a:xfrm>
            <a:off x="6546209" y="5028206"/>
            <a:ext cx="4217041" cy="278315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A77FCCA-E895-41C0-95F7-087DA1E7C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7A93C-3DF4-4314-977F-F922970944CE}" type="slidenum">
              <a:rPr lang="de-DE" smtClean="0"/>
              <a:t>9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06967D3-3402-427F-8E66-3D610069EA5C}"/>
              </a:ext>
            </a:extLst>
          </p:cNvPr>
          <p:cNvSpPr txBox="1"/>
          <p:nvPr/>
        </p:nvSpPr>
        <p:spPr>
          <a:xfrm>
            <a:off x="8988739" y="5605623"/>
            <a:ext cx="1686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Vs. Ag/</a:t>
            </a:r>
            <a:r>
              <a:rPr lang="de-DE" dirty="0" err="1"/>
              <a:t>AgCl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8714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542</Words>
  <Application>Microsoft Office PowerPoint</Application>
  <PresentationFormat>Breitbild</PresentationFormat>
  <Paragraphs>134</Paragraphs>
  <Slides>23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</vt:lpstr>
      <vt:lpstr>Towards a Cheap and Environmentally Friendly Polymer Based Battery</vt:lpstr>
      <vt:lpstr>Motivation</vt:lpstr>
      <vt:lpstr>Motivation</vt:lpstr>
      <vt:lpstr>Motivation</vt:lpstr>
      <vt:lpstr>Electrode</vt:lpstr>
      <vt:lpstr>Carbon Cloth Current Collectors</vt:lpstr>
      <vt:lpstr>Polyaniline as Electrode Material</vt:lpstr>
      <vt:lpstr>Polyaniline as Electrode Material</vt:lpstr>
      <vt:lpstr>Polyaniline as Electrode Material</vt:lpstr>
      <vt:lpstr>Polyaniline as Electrode Material</vt:lpstr>
      <vt:lpstr>Electrolyte</vt:lpstr>
      <vt:lpstr>Stability Window of the Electrolyte</vt:lpstr>
      <vt:lpstr>Solid State (Polymer) Electrolytes</vt:lpstr>
      <vt:lpstr>Water Based Electrolytes</vt:lpstr>
      <vt:lpstr>Water Based Electrolytes</vt:lpstr>
      <vt:lpstr>Water Based Electrolytes</vt:lpstr>
      <vt:lpstr>Water Based Electrolytes</vt:lpstr>
      <vt:lpstr>Gel Electrolyte using PVA</vt:lpstr>
      <vt:lpstr>Problem of Carbon Cloth Surface Oxides</vt:lpstr>
      <vt:lpstr>Problem of Carbon Cloth Surface Oxides</vt:lpstr>
      <vt:lpstr>Gel Electrolyte using PVA</vt:lpstr>
      <vt:lpstr>Gel Electrolyte using PVA</vt:lpstr>
      <vt:lpstr>Further Plans and Current Problems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the Feasibility to make a “Paint Battery”</dc:title>
  <dc:creator>ga27san</dc:creator>
  <cp:lastModifiedBy>ga27san</cp:lastModifiedBy>
  <cp:revision>332</cp:revision>
  <dcterms:created xsi:type="dcterms:W3CDTF">2021-06-18T09:08:27Z</dcterms:created>
  <dcterms:modified xsi:type="dcterms:W3CDTF">2021-12-13T10:47:41Z</dcterms:modified>
</cp:coreProperties>
</file>

<file path=docProps/thumbnail.jpeg>
</file>